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Exo 2 Light"/>
      <p:regular r:id="rId22"/>
      <p:bold r:id="rId23"/>
      <p:italic r:id="rId24"/>
      <p:boldItalic r:id="rId25"/>
    </p:embeddedFont>
    <p:embeddedFont>
      <p:font typeface="Gothic A1"/>
      <p:regular r:id="rId26"/>
      <p:bold r:id="rId27"/>
    </p:embeddedFont>
    <p:embeddedFont>
      <p:font typeface="Gothic A1 Black"/>
      <p:bold r:id="rId28"/>
    </p:embeddedFont>
    <p:embeddedFont>
      <p:font typeface="Exo 2 Medium"/>
      <p:regular r:id="rId29"/>
      <p:bold r:id="rId30"/>
      <p:italic r:id="rId31"/>
      <p:boldItalic r:id="rId32"/>
    </p:embeddedFont>
    <p:embeddedFont>
      <p:font typeface="Exo 2"/>
      <p:regular r:id="rId33"/>
      <p:bold r:id="rId34"/>
      <p:italic r:id="rId35"/>
      <p:boldItalic r:id="rId36"/>
    </p:embeddedFont>
    <p:embeddedFont>
      <p:font typeface="Gothic A1 Light"/>
      <p:regular r:id="rId37"/>
      <p:bold r:id="rId38"/>
    </p:embeddedFont>
    <p:embeddedFont>
      <p:font typeface="Gothic A1 ExtraBold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xo2Light-regular.fntdata"/><Relationship Id="rId21" Type="http://schemas.openxmlformats.org/officeDocument/2006/relationships/slide" Target="slides/slide16.xml"/><Relationship Id="rId24" Type="http://schemas.openxmlformats.org/officeDocument/2006/relationships/font" Target="fonts/Exo2Light-italic.fntdata"/><Relationship Id="rId23" Type="http://schemas.openxmlformats.org/officeDocument/2006/relationships/font" Target="fonts/Exo2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othicA1-regular.fntdata"/><Relationship Id="rId25" Type="http://schemas.openxmlformats.org/officeDocument/2006/relationships/font" Target="fonts/Exo2Light-boldItalic.fntdata"/><Relationship Id="rId28" Type="http://schemas.openxmlformats.org/officeDocument/2006/relationships/font" Target="fonts/GothicA1Black-bold.fntdata"/><Relationship Id="rId27" Type="http://schemas.openxmlformats.org/officeDocument/2006/relationships/font" Target="fonts/GothicA1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Medium-italic.fntdata"/><Relationship Id="rId30" Type="http://schemas.openxmlformats.org/officeDocument/2006/relationships/font" Target="fonts/Exo2Medium-bold.fntdata"/><Relationship Id="rId11" Type="http://schemas.openxmlformats.org/officeDocument/2006/relationships/slide" Target="slides/slide6.xml"/><Relationship Id="rId33" Type="http://schemas.openxmlformats.org/officeDocument/2006/relationships/font" Target="fonts/Exo2-regular.fntdata"/><Relationship Id="rId10" Type="http://schemas.openxmlformats.org/officeDocument/2006/relationships/slide" Target="slides/slide5.xml"/><Relationship Id="rId32" Type="http://schemas.openxmlformats.org/officeDocument/2006/relationships/font" Target="fonts/Exo2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Exo2-italic.fntdata"/><Relationship Id="rId12" Type="http://schemas.openxmlformats.org/officeDocument/2006/relationships/slide" Target="slides/slide7.xml"/><Relationship Id="rId34" Type="http://schemas.openxmlformats.org/officeDocument/2006/relationships/font" Target="fonts/Exo2-bold.fntdata"/><Relationship Id="rId15" Type="http://schemas.openxmlformats.org/officeDocument/2006/relationships/slide" Target="slides/slide10.xml"/><Relationship Id="rId37" Type="http://schemas.openxmlformats.org/officeDocument/2006/relationships/font" Target="fonts/GothicA1Light-regular.fntdata"/><Relationship Id="rId14" Type="http://schemas.openxmlformats.org/officeDocument/2006/relationships/slide" Target="slides/slide9.xml"/><Relationship Id="rId36" Type="http://schemas.openxmlformats.org/officeDocument/2006/relationships/font" Target="fonts/Exo2-boldItalic.fntdata"/><Relationship Id="rId17" Type="http://schemas.openxmlformats.org/officeDocument/2006/relationships/slide" Target="slides/slide12.xml"/><Relationship Id="rId39" Type="http://schemas.openxmlformats.org/officeDocument/2006/relationships/font" Target="fonts/GothicA1ExtraBold-bold.fntdata"/><Relationship Id="rId16" Type="http://schemas.openxmlformats.org/officeDocument/2006/relationships/slide" Target="slides/slide11.xml"/><Relationship Id="rId38" Type="http://schemas.openxmlformats.org/officeDocument/2006/relationships/font" Target="fonts/GothicA1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811c56e0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811c56e08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811c56e0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811c56e08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811c56e0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3811c56e08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811c56e0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3811c56e08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811c56e0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3811c56e08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yxEjTc8DCzsJYad3UfcbjfROaH5LKhri/view" TargetMode="External"/><Relationship Id="rId4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1963800" y="0"/>
            <a:ext cx="8264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Você pede para que os alunos tragam materiais de casa para uma atividade artística que será feita em sala de aula. Todos os alunos cumprem o combinado e, além disso, a aluna Sofia trouxe uma quantidade adicional. Ela diz que “Pensou que poderia ajudar caso algum aluno esquecesse”.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1963800" y="0"/>
            <a:ext cx="8264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Você está explicando uma nova lição aos alunos. Pedro está utilizando o celular em sala de aula, mandando mensagens ou utilizando algum jogo. Ele sente que não é notado.  Você já o advertiu antes, mas ele continua a utilizar.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1963800" y="0"/>
            <a:ext cx="8264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É a última aula do dia, você pede que a turma ajude com a arrumação e limpeza da sala antes do fim do período. Você se lembra que ontem uma parcela dos alunos deixou a sala sem guardar seus livros na estante.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 para cada professor compartilhar suas respostas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303" name="Google Shape;303;p5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Troca entre pares (1 rodada)</a:t>
            </a:r>
            <a:endParaRPr/>
          </a:p>
        </p:txBody>
      </p:sp>
      <p:sp>
        <p:nvSpPr>
          <p:cNvPr id="304" name="Google Shape;304;p5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Novas duplas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 para cada professor compartilhar suas respostas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310" name="Google Shape;310;p5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Troca entre pares (2 rodada)</a:t>
            </a:r>
            <a:endParaRPr/>
          </a:p>
        </p:txBody>
      </p:sp>
      <p:sp>
        <p:nvSpPr>
          <p:cNvPr id="311" name="Google Shape;311;p5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Troca entre pares (3 rodada)</a:t>
            </a:r>
            <a:endParaRPr/>
          </a:p>
        </p:txBody>
      </p:sp>
      <p:sp>
        <p:nvSpPr>
          <p:cNvPr id="317" name="Google Shape;317;p5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318" name="Google Shape;318;p52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Novas duplas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 para cada professor compartilhar suas respostas</a:t>
            </a:r>
            <a:endParaRPr>
              <a:solidFill>
                <a:srgbClr val="49190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325" name="Google Shape;325;p53"/>
          <p:cNvSpPr txBox="1"/>
          <p:nvPr>
            <p:ph idx="1" type="subTitle"/>
          </p:nvPr>
        </p:nvSpPr>
        <p:spPr>
          <a:xfrm>
            <a:off x="820725" y="2917250"/>
            <a:ext cx="7971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Qual foi o principal aprendizado dessa reunião?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Vocês estão animados para usar a estratégia Reforço Positivo?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Alguém tem alguma pergunta?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Reforço positivo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5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Sente-se individualmente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Responda às perguntas 1 e 2 da Folha de Atividades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Vocês têm cinco minutos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2039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idx="2" type="subTitle"/>
          </p:nvPr>
        </p:nvSpPr>
        <p:spPr>
          <a:xfrm>
            <a:off x="554250" y="479575"/>
            <a:ext cx="11083800" cy="645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 sinaliza se as posturas dos alunos estão adequadas ou não?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 utiliza uma abordagem negativa ou positiva?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 já percebeu a diferença entre estes dois caminhos? Que diferenças são essas?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 que frequência você costuma oferecer reforços positivos aos seus alunos?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 uma última pergunta em que você pode reforçar o pedido para que os professores sejam muito sinceros: Você tem oferecido reforços positivos a todos os alunos, mesmo os mais indisciplinados?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0" name="Google Shape;240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coletiva</a:t>
            </a:r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9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48" name="Google Shape;248;p42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Reconhecer o reforço positivo como uma prática para estimular um bom clima de sala de aula e incentivar posturas exemplares dos alunos.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Fazer o levantamento de exemplos de reforço positivo.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Compartilhar entre professores exemplos de reforço positivo entre os alunos.</a:t>
            </a:r>
            <a:endParaRPr>
              <a:solidFill>
                <a:srgbClr val="49190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Estratégia didática 5: Reforço Positivo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pic>
        <p:nvPicPr>
          <p:cNvPr id="255" name="Google Shape;255;p43" title="Técnica 5 - Reforço Positiv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616" y="1189825"/>
            <a:ext cx="8722771" cy="490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 as perguntas 3 e 4 na folha de atividade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as respostas com o grupo. Algum voluntário?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76" name="Google Shape;276;p46"/>
          <p:cNvSpPr txBox="1"/>
          <p:nvPr>
            <p:ph idx="2" type="subTitle"/>
          </p:nvPr>
        </p:nvSpPr>
        <p:spPr>
          <a:xfrm>
            <a:off x="1963800" y="0"/>
            <a:ext cx="8264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9190C"/>
                </a:solidFill>
              </a:rPr>
              <a:t>A seguir iremos apresentar 3 situações comuns da sala de aula. </a:t>
            </a:r>
            <a:endParaRPr>
              <a:solidFill>
                <a:srgbClr val="49190C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Anote na folha de atividade quais frases e reforços usariam com os alunos frente a cada uma delas. </a:t>
            </a:r>
            <a:endParaRPr>
              <a:solidFill>
                <a:srgbClr val="49190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