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Exo 2 Light"/>
      <p:regular r:id="rId21"/>
      <p:bold r:id="rId22"/>
      <p:italic r:id="rId23"/>
      <p:boldItalic r:id="rId24"/>
    </p:embeddedFont>
    <p:embeddedFont>
      <p:font typeface="Gothic A1"/>
      <p:regular r:id="rId25"/>
      <p:bold r:id="rId26"/>
    </p:embeddedFont>
    <p:embeddedFont>
      <p:font typeface="Gothic A1 Black"/>
      <p:bold r:id="rId27"/>
    </p:embeddedFont>
    <p:embeddedFont>
      <p:font typeface="Exo 2 Medium"/>
      <p:regular r:id="rId28"/>
      <p:bold r:id="rId29"/>
      <p:italic r:id="rId30"/>
      <p:boldItalic r:id="rId31"/>
    </p:embeddedFont>
    <p:embeddedFont>
      <p:font typeface="Exo 2"/>
      <p:regular r:id="rId32"/>
      <p:bold r:id="rId33"/>
      <p:italic r:id="rId34"/>
      <p:boldItalic r:id="rId35"/>
    </p:embeddedFont>
    <p:embeddedFont>
      <p:font typeface="Gothic A1 Light"/>
      <p:regular r:id="rId36"/>
      <p:bold r:id="rId37"/>
    </p:embeddedFont>
    <p:embeddedFont>
      <p:font typeface="Gothic A1 ExtraBold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xo2Light-bold.fntdata"/><Relationship Id="rId21" Type="http://schemas.openxmlformats.org/officeDocument/2006/relationships/font" Target="fonts/Exo2Light-regular.fntdata"/><Relationship Id="rId24" Type="http://schemas.openxmlformats.org/officeDocument/2006/relationships/font" Target="fonts/Exo2Light-boldItalic.fntdata"/><Relationship Id="rId23" Type="http://schemas.openxmlformats.org/officeDocument/2006/relationships/font" Target="fonts/Exo2Light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GothicA1-bold.fntdata"/><Relationship Id="rId25" Type="http://schemas.openxmlformats.org/officeDocument/2006/relationships/font" Target="fonts/GothicA1-regular.fntdata"/><Relationship Id="rId28" Type="http://schemas.openxmlformats.org/officeDocument/2006/relationships/font" Target="fonts/Exo2Medium-regular.fntdata"/><Relationship Id="rId27" Type="http://schemas.openxmlformats.org/officeDocument/2006/relationships/font" Target="fonts/GothicA1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xo2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xo2Medium-boldItalic.fntdata"/><Relationship Id="rId30" Type="http://schemas.openxmlformats.org/officeDocument/2006/relationships/font" Target="fonts/Exo2Medium-italic.fntdata"/><Relationship Id="rId11" Type="http://schemas.openxmlformats.org/officeDocument/2006/relationships/slide" Target="slides/slide6.xml"/><Relationship Id="rId33" Type="http://schemas.openxmlformats.org/officeDocument/2006/relationships/font" Target="fonts/Exo2-bold.fntdata"/><Relationship Id="rId10" Type="http://schemas.openxmlformats.org/officeDocument/2006/relationships/slide" Target="slides/slide5.xml"/><Relationship Id="rId32" Type="http://schemas.openxmlformats.org/officeDocument/2006/relationships/font" Target="fonts/Exo2-regular.fntdata"/><Relationship Id="rId13" Type="http://schemas.openxmlformats.org/officeDocument/2006/relationships/slide" Target="slides/slide8.xml"/><Relationship Id="rId35" Type="http://schemas.openxmlformats.org/officeDocument/2006/relationships/font" Target="fonts/Exo2-boldItalic.fntdata"/><Relationship Id="rId12" Type="http://schemas.openxmlformats.org/officeDocument/2006/relationships/slide" Target="slides/slide7.xml"/><Relationship Id="rId34" Type="http://schemas.openxmlformats.org/officeDocument/2006/relationships/font" Target="fonts/Exo2-italic.fntdata"/><Relationship Id="rId15" Type="http://schemas.openxmlformats.org/officeDocument/2006/relationships/slide" Target="slides/slide10.xml"/><Relationship Id="rId37" Type="http://schemas.openxmlformats.org/officeDocument/2006/relationships/font" Target="fonts/GothicA1Light-bold.fntdata"/><Relationship Id="rId14" Type="http://schemas.openxmlformats.org/officeDocument/2006/relationships/slide" Target="slides/slide9.xml"/><Relationship Id="rId36" Type="http://schemas.openxmlformats.org/officeDocument/2006/relationships/font" Target="fonts/GothicA1Light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GothicA1ExtraBo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b998f0d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db998f0d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64d632b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364d632bd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64d632bd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364d632bd3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43123ae02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43123ae020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43123ae02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143123ae020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43123ae02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43123ae020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a0e6b979a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3a0e6b979a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3a0e6b979a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ad6e7e9f2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ad6e7e9f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b998f0d6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gdb998f0d6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64d632b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364d632bd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028d8cc7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6028d8cc7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64d632b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364d632bd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64d632b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364d632b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64d632b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364d632bd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64d632b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364d632bd3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D3E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03050" y="3183350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33000" y="2524750"/>
            <a:ext cx="3126000" cy="5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CUSTOM">
    <p:bg>
      <p:bgPr>
        <a:solidFill>
          <a:srgbClr val="DD3E4E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2503075" y="-117275"/>
            <a:ext cx="6927252" cy="69272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Laranja">
  <p:cSld name="CUSTOM_2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2923663" y="641950"/>
            <a:ext cx="6344673" cy="58835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Azul">
  <p:cSld name="CUSTOM_2_2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52999"/>
          </a:blip>
          <a:stretch>
            <a:fillRect/>
          </a:stretch>
        </p:blipFill>
        <p:spPr>
          <a:xfrm>
            <a:off x="1909300" y="942713"/>
            <a:ext cx="8114601" cy="497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Verde">
  <p:cSld name="CUSTOM_2_2_1_1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2700000">
            <a:off x="4021273" y="479063"/>
            <a:ext cx="4056140" cy="58998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">
  <p:cSld name="CUSTOM_1">
    <p:bg>
      <p:bgPr>
        <a:solidFill>
          <a:srgbClr val="DD3E4E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20725" y="1058400"/>
            <a:ext cx="56664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83504" y="3512175"/>
            <a:ext cx="46569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3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6" name="Google Shape;8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414276" y="13076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marelo">
  <p:cSld name="CUSTOM_1_3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 1">
  <p:cSld name="CUSTOM_1_4">
    <p:bg>
      <p:bgPr>
        <a:solidFill>
          <a:srgbClr val="DD3E4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9540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563450" y="173340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4_1_1">
    <p:bg>
      <p:bgPr>
        <a:solidFill>
          <a:schemeClr val="accent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743" y="0"/>
            <a:ext cx="99540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Laranja">
  <p:cSld name="CUSTOM_1_4_1_1_1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536" y="-4"/>
            <a:ext cx="99540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3FAF7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2593075" y="0"/>
            <a:ext cx="7005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33000" y="17219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Texto">
  <p:cSld name="1_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580225" y="4214175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5020">
            <a:off x="9139860" y="-3343988"/>
            <a:ext cx="8440710" cy="844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">
  <p:cSld name="1_Section Header_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86025" y="2127850"/>
            <a:ext cx="5115900" cy="42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195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195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195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195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195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195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195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195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936708" y="-706442"/>
            <a:ext cx="5689285" cy="335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2 Textos">
  <p:cSld name="1_Section Header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idx="2" type="body"/>
          </p:nvPr>
        </p:nvSpPr>
        <p:spPr>
          <a:xfrm>
            <a:off x="5802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3" type="body"/>
          </p:nvPr>
        </p:nvSpPr>
        <p:spPr>
          <a:xfrm>
            <a:off x="52563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125" y="-646800"/>
            <a:ext cx="4820152" cy="482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tivo">
  <p:cSld name="1_Section Header_3_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1722150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8587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pic>
        <p:nvPicPr>
          <p:cNvPr id="127" name="Google Shape;12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5802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71229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4" type="body"/>
          </p:nvPr>
        </p:nvSpPr>
        <p:spPr>
          <a:xfrm>
            <a:off x="68444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cxnSp>
        <p:nvCxnSpPr>
          <p:cNvPr id="131" name="Google Shape;131;p25"/>
          <p:cNvCxnSpPr/>
          <p:nvPr/>
        </p:nvCxnSpPr>
        <p:spPr>
          <a:xfrm>
            <a:off x="6096000" y="2349525"/>
            <a:ext cx="0" cy="3906000"/>
          </a:xfrm>
          <a:prstGeom prst="straightConnector1">
            <a:avLst/>
          </a:prstGeom>
          <a:noFill/>
          <a:ln cap="flat" cmpd="sng" w="28575">
            <a:solidFill>
              <a:srgbClr val="DD3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 2 Textos">
  <p:cSld name="1_Section Header_3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45204">
            <a:off x="5385474" y="-875063"/>
            <a:ext cx="8146825" cy="8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580225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4568813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Texto">
  <p:cSld name="1_Section Header_3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580225" y="2070350"/>
            <a:ext cx="7620600" cy="403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65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65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65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65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65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65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65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65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29852" y="-898355"/>
            <a:ext cx="5315723" cy="50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 + Dois destaques">
  <p:cSld name="CUSTOM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203600" y="367975"/>
            <a:ext cx="52623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203600" y="744999"/>
            <a:ext cx="84156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1244350" y="2245800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3" type="subTitle"/>
          </p:nvPr>
        </p:nvSpPr>
        <p:spPr>
          <a:xfrm>
            <a:off x="1244350" y="1521900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4" type="body"/>
          </p:nvPr>
        </p:nvSpPr>
        <p:spPr>
          <a:xfrm>
            <a:off x="1244350" y="4832725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5" type="subTitle"/>
          </p:nvPr>
        </p:nvSpPr>
        <p:spPr>
          <a:xfrm>
            <a:off x="1244350" y="4108825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64417">
            <a:off x="8614223" y="-855187"/>
            <a:ext cx="5490072" cy="43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números">
  <p:cSld name="CUSTOM_1_1_2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29"/>
          <p:cNvSpPr txBox="1"/>
          <p:nvPr>
            <p:ph idx="2" type="body"/>
          </p:nvPr>
        </p:nvSpPr>
        <p:spPr>
          <a:xfrm>
            <a:off x="140105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3" type="subTitle"/>
          </p:nvPr>
        </p:nvSpPr>
        <p:spPr>
          <a:xfrm>
            <a:off x="132055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pic>
        <p:nvPicPr>
          <p:cNvPr id="157" name="Google Shape;15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>
            <p:ph idx="4" type="body"/>
          </p:nvPr>
        </p:nvSpPr>
        <p:spPr>
          <a:xfrm>
            <a:off x="474810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5" type="subTitle"/>
          </p:nvPr>
        </p:nvSpPr>
        <p:spPr>
          <a:xfrm>
            <a:off x="466760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Gothic A1 Black"/>
              <a:buNone/>
              <a:defRPr sz="8500">
                <a:solidFill>
                  <a:schemeClr val="accent3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6" type="body"/>
          </p:nvPr>
        </p:nvSpPr>
        <p:spPr>
          <a:xfrm>
            <a:off x="8141175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7" type="subTitle"/>
          </p:nvPr>
        </p:nvSpPr>
        <p:spPr>
          <a:xfrm>
            <a:off x="8060675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500"/>
              <a:buFont typeface="Gothic A1 Black"/>
              <a:buNone/>
              <a:defRPr sz="8500">
                <a:solidFill>
                  <a:schemeClr val="accent2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es">
  <p:cSld name="1_Section Header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2136150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12652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2" type="subTitle"/>
          </p:nvPr>
        </p:nvSpPr>
        <p:spPr>
          <a:xfrm>
            <a:off x="48423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3" type="subTitle"/>
          </p:nvPr>
        </p:nvSpPr>
        <p:spPr>
          <a:xfrm>
            <a:off x="84194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4" type="subTitle"/>
          </p:nvPr>
        </p:nvSpPr>
        <p:spPr>
          <a:xfrm>
            <a:off x="12652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5" type="subTitle"/>
          </p:nvPr>
        </p:nvSpPr>
        <p:spPr>
          <a:xfrm>
            <a:off x="48423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6" type="subTitle"/>
          </p:nvPr>
        </p:nvSpPr>
        <p:spPr>
          <a:xfrm>
            <a:off x="84194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poimentos">
  <p:cSld name="1_Section Header_2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3" name="Google Shape;17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083175" y="2130675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5" name="Google Shape;175;p31"/>
          <p:cNvSpPr txBox="1"/>
          <p:nvPr>
            <p:ph idx="2" type="subTitle"/>
          </p:nvPr>
        </p:nvSpPr>
        <p:spPr>
          <a:xfrm>
            <a:off x="4083175" y="3459975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6" name="Google Shape;176;p31"/>
          <p:cNvSpPr txBox="1"/>
          <p:nvPr>
            <p:ph idx="3" type="body"/>
          </p:nvPr>
        </p:nvSpPr>
        <p:spPr>
          <a:xfrm>
            <a:off x="4083175" y="4385050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4" type="subTitle"/>
          </p:nvPr>
        </p:nvSpPr>
        <p:spPr>
          <a:xfrm>
            <a:off x="4083175" y="5714350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832" y="-39062"/>
            <a:ext cx="7186968" cy="693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85D2D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ois destaques">
  <p:cSld name="1_Section Header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6671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82" name="Google Shape;18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9775" y="6060612"/>
            <a:ext cx="784502" cy="58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>
            <p:ph idx="2" type="body"/>
          </p:nvPr>
        </p:nvSpPr>
        <p:spPr>
          <a:xfrm>
            <a:off x="59738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3" type="subTitle"/>
          </p:nvPr>
        </p:nvSpPr>
        <p:spPr>
          <a:xfrm>
            <a:off x="6671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4" type="subTitle"/>
          </p:nvPr>
        </p:nvSpPr>
        <p:spPr>
          <a:xfrm>
            <a:off x="59738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s">
  <p:cSld name="CUSTOM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type="title"/>
          </p:nvPr>
        </p:nvSpPr>
        <p:spPr>
          <a:xfrm>
            <a:off x="7349150" y="1879163"/>
            <a:ext cx="4995300" cy="51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1" type="subTitle"/>
          </p:nvPr>
        </p:nvSpPr>
        <p:spPr>
          <a:xfrm>
            <a:off x="7349150" y="2482835"/>
            <a:ext cx="4650300" cy="24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áficos">
  <p:cSld name="CUSTOM_1_2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onograma">
  <p:cSld name="CUSTOM_1_2_2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9" name="Google Shape;199;p35"/>
          <p:cNvSpPr txBox="1"/>
          <p:nvPr>
            <p:ph idx="2" type="title"/>
          </p:nvPr>
        </p:nvSpPr>
        <p:spPr>
          <a:xfrm>
            <a:off x="425575" y="18173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0" name="Google Shape;200;p35"/>
          <p:cNvSpPr txBox="1"/>
          <p:nvPr>
            <p:ph idx="3" type="title"/>
          </p:nvPr>
        </p:nvSpPr>
        <p:spPr>
          <a:xfrm>
            <a:off x="425575" y="319035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1" name="Google Shape;201;p35"/>
          <p:cNvSpPr txBox="1"/>
          <p:nvPr>
            <p:ph idx="4" type="title"/>
          </p:nvPr>
        </p:nvSpPr>
        <p:spPr>
          <a:xfrm>
            <a:off x="425575" y="49228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2" name="Google Shape;202;p35"/>
          <p:cNvSpPr txBox="1"/>
          <p:nvPr>
            <p:ph idx="5" type="title"/>
          </p:nvPr>
        </p:nvSpPr>
        <p:spPr>
          <a:xfrm>
            <a:off x="2196850" y="18173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3" name="Google Shape;203;p35"/>
          <p:cNvSpPr txBox="1"/>
          <p:nvPr>
            <p:ph idx="6" type="title"/>
          </p:nvPr>
        </p:nvSpPr>
        <p:spPr>
          <a:xfrm>
            <a:off x="2196850" y="319035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4" name="Google Shape;204;p35"/>
          <p:cNvSpPr txBox="1"/>
          <p:nvPr>
            <p:ph idx="7" type="title"/>
          </p:nvPr>
        </p:nvSpPr>
        <p:spPr>
          <a:xfrm>
            <a:off x="2196850" y="49228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0">
            <a:off x="6994628" y="1"/>
            <a:ext cx="711039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s">
  <p:cSld name="CUSTOM_1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capa">
  <p:cSld name="CUSTOM_1_2_1_1"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 rotWithShape="1">
          <a:blip r:embed="rId2">
            <a:alphaModFix/>
          </a:blip>
          <a:srcRect b="59" l="0" r="0" t="59"/>
          <a:stretch/>
        </p:blipFill>
        <p:spPr>
          <a:xfrm rot="2">
            <a:off x="6666853" y="906027"/>
            <a:ext cx="711039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403" y="1141550"/>
            <a:ext cx="3189151" cy="24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 1">
  <p:cSld name="TITLE_1_2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500"/>
              <a:buFont typeface="Exo 2"/>
              <a:buNone/>
              <a:defRPr b="1" sz="45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500"/>
              <a:buFont typeface="Exo 2 Light"/>
              <a:buNone/>
              <a:defRPr sz="15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3131850" y="4025600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2200"/>
              <a:buFont typeface="Exo 2 Light"/>
              <a:buNone/>
              <a:defRPr sz="22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F815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FDE37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32000"/>
          </a:blip>
          <a:srcRect b="10803" l="0" r="0" t="10795"/>
          <a:stretch/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4500"/>
              <a:buFont typeface="Exo 2"/>
              <a:buNone/>
              <a:defRPr b="1" sz="4500">
                <a:solidFill>
                  <a:srgbClr val="23232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500"/>
              <a:buFont typeface="Exo 2 Light"/>
              <a:buNone/>
              <a:defRPr sz="1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500"/>
              <a:buFont typeface="Exo 2 Light"/>
              <a:buNone/>
              <a:defRPr sz="2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3232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3018050" y="2479125"/>
            <a:ext cx="64674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indent="-3238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2pPr>
            <a:lvl3pPr indent="-3238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3pPr>
            <a:lvl4pPr indent="-3238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4pPr>
            <a:lvl5pPr indent="-3238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5pPr>
            <a:lvl6pPr indent="-3238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6pPr>
            <a:lvl7pPr indent="-3238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7pPr>
            <a:lvl8pPr indent="-3238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8pPr>
            <a:lvl9pPr indent="-323850" lvl="8" marL="4114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1524000" y="3451996"/>
            <a:ext cx="9144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alibri"/>
              <a:buNone/>
              <a:defRPr b="1" sz="5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1524000" y="51404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763" y="765350"/>
            <a:ext cx="3238474" cy="24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1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thic A1"/>
              <a:buNone/>
              <a:defRPr i="0" sz="4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"/>
              <a:buChar char="•"/>
              <a:defRPr i="0" sz="2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Char char="•"/>
              <a:defRPr i="0" sz="2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thic A1"/>
              <a:buChar char="•"/>
              <a:defRPr i="0" sz="20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462" y="1484700"/>
            <a:ext cx="4139076" cy="3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 txBox="1"/>
          <p:nvPr/>
        </p:nvSpPr>
        <p:spPr>
          <a:xfrm>
            <a:off x="1524000" y="47732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32323"/>
                </a:solidFill>
                <a:latin typeface="Gothic A1"/>
                <a:ea typeface="Gothic A1"/>
                <a:cs typeface="Gothic A1"/>
                <a:sym typeface="Gothic A1"/>
              </a:rPr>
              <a:t>Formação Continuada de Educadores</a:t>
            </a:r>
            <a:endParaRPr sz="2400">
              <a:solidFill>
                <a:srgbClr val="23232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Nas mesmas duplas: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2 minutos: Professor(a) A compartilha suas respostas</a:t>
            </a:r>
            <a:endParaRPr>
              <a:solidFill>
                <a:srgbClr val="49190C"/>
              </a:solidFill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Font typeface="Exo 2 Light"/>
              <a:buChar char="○"/>
            </a:pPr>
            <a:r>
              <a:rPr lang="pt-BR" sz="22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Professor(a) B ouve</a:t>
            </a:r>
            <a:endParaRPr sz="22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2 minutos: Professor(a) B compartilha suas respostas</a:t>
            </a:r>
            <a:endParaRPr>
              <a:solidFill>
                <a:srgbClr val="49190C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Font typeface="Exo 2 Light"/>
              <a:buChar char="○"/>
            </a:pPr>
            <a:r>
              <a:rPr lang="pt-BR" sz="22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Professor(a) A ouve</a:t>
            </a:r>
            <a:endParaRPr sz="22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sp>
        <p:nvSpPr>
          <p:cNvPr id="282" name="Google Shape;282;p47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Papo Rápido - Combinados</a:t>
            </a:r>
            <a:endParaRPr/>
          </a:p>
        </p:txBody>
      </p:sp>
      <p:sp>
        <p:nvSpPr>
          <p:cNvPr id="283" name="Google Shape;283;p4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O que você viu e ouviu dos alunos que foi positivo?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O que você viu e ouviu que poderia ser melhor?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9" name="Google Shape;289;p4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290" name="Google Shape;290;p4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reflexão individual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/>
              <a:t>Atividade Zero </a:t>
            </a:r>
            <a:endParaRPr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Nas mesmas duplas: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2 minutos: Professor(a) A compartilha suas respostas</a:t>
            </a:r>
            <a:endParaRPr>
              <a:solidFill>
                <a:srgbClr val="49190C"/>
              </a:solidFill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Font typeface="Exo 2 Light"/>
              <a:buChar char="○"/>
            </a:pPr>
            <a:r>
              <a:rPr lang="pt-BR" sz="22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Professor(a) B ouve</a:t>
            </a:r>
            <a:endParaRPr sz="22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2 minutos: Professor(a) B compartilha suas respostas</a:t>
            </a:r>
            <a:endParaRPr>
              <a:solidFill>
                <a:srgbClr val="49190C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Font typeface="Exo 2 Light"/>
              <a:buChar char="○"/>
            </a:pPr>
            <a:r>
              <a:rPr lang="pt-BR" sz="22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Professor(a) A ouve</a:t>
            </a:r>
            <a:endParaRPr sz="22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sp>
        <p:nvSpPr>
          <p:cNvPr id="296" name="Google Shape;296;p49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Papo Rápido - Atividade Zero</a:t>
            </a:r>
            <a:endParaRPr/>
          </a:p>
        </p:txBody>
      </p:sp>
      <p:sp>
        <p:nvSpPr>
          <p:cNvPr id="297" name="Google Shape;297;p49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 base no que você refletiu e ouviu de seus colegas, o que você poderia fazer diferente para melhorar cada uma das estratégias?</a:t>
            </a:r>
            <a:endParaRPr sz="22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sp>
        <p:nvSpPr>
          <p:cNvPr id="303" name="Google Shape;303;p50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de Auto Reflexão para aprimoramento das estratégias</a:t>
            </a:r>
            <a:endParaRPr/>
          </a:p>
        </p:txBody>
      </p:sp>
      <p:sp>
        <p:nvSpPr>
          <p:cNvPr id="304" name="Google Shape;304;p5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10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você se sentiu ouvindo as experiências dos outros professores?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Qual foi a sua maior dificuldade? Você sente que há algo em comum entre elas?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você pretende melhorar para as próximas práticas?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310" name="Google Shape;310;p5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compartilhar respostas</a:t>
            </a:r>
            <a:endParaRPr/>
          </a:p>
        </p:txBody>
      </p:sp>
      <p:sp>
        <p:nvSpPr>
          <p:cNvPr id="311" name="Google Shape;311;p5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10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2"/>
          <p:cNvSpPr txBox="1"/>
          <p:nvPr>
            <p:ph type="title"/>
          </p:nvPr>
        </p:nvSpPr>
        <p:spPr>
          <a:xfrm>
            <a:off x="820725" y="1058400"/>
            <a:ext cx="9738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 e compartilhamento de aprendizados</a:t>
            </a:r>
            <a:endParaRPr/>
          </a:p>
        </p:txBody>
      </p:sp>
      <p:sp>
        <p:nvSpPr>
          <p:cNvPr id="318" name="Google Shape;318;p52"/>
          <p:cNvSpPr txBox="1"/>
          <p:nvPr>
            <p:ph idx="1" type="subTitle"/>
          </p:nvPr>
        </p:nvSpPr>
        <p:spPr>
          <a:xfrm>
            <a:off x="820725" y="2917250"/>
            <a:ext cx="81525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Qual foi o principal aprendizado dessa reunião?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O que vocês estão animados para usar?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1000"/>
              </a:spcAft>
              <a:buSzPts val="2500"/>
              <a:buChar char="●"/>
            </a:pPr>
            <a:r>
              <a:rPr lang="pt-BR"/>
              <a:t>Alguém tem alguma pergunta?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2001600" y="3164825"/>
            <a:ext cx="81888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Acolhimento Diário, Combinados e Atividade Zero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9"/>
          <p:cNvSpPr txBox="1"/>
          <p:nvPr>
            <p:ph idx="1" type="subTitle"/>
          </p:nvPr>
        </p:nvSpPr>
        <p:spPr>
          <a:xfrm>
            <a:off x="4533000" y="2477188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Revisão </a:t>
            </a:r>
            <a:r>
              <a:rPr lang="pt-BR"/>
              <a:t>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15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/>
        </p:nvSpPr>
        <p:spPr>
          <a:xfrm>
            <a:off x="0" y="388267"/>
            <a:ext cx="12192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9BD3"/>
              </a:buClr>
              <a:buSzPts val="4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230" name="Google Shape;230;p40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Bem-vindos à reunião de professores!</a:t>
            </a:r>
            <a:endParaRPr/>
          </a:p>
        </p:txBody>
      </p:sp>
      <p:sp>
        <p:nvSpPr>
          <p:cNvPr id="231" name="Google Shape;231;p40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Revisão </a:t>
            </a:r>
            <a:r>
              <a:rPr lang="pt-BR"/>
              <a:t>1</a:t>
            </a:r>
            <a:endParaRPr/>
          </a:p>
        </p:txBody>
      </p:sp>
      <p:sp>
        <p:nvSpPr>
          <p:cNvPr id="232" name="Google Shape;232;p40"/>
          <p:cNvSpPr txBox="1"/>
          <p:nvPr>
            <p:ph idx="2" type="body"/>
          </p:nvPr>
        </p:nvSpPr>
        <p:spPr>
          <a:xfrm>
            <a:off x="3018050" y="2479125"/>
            <a:ext cx="78081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latin typeface="Exo 2 Medium"/>
                <a:ea typeface="Exo 2 Medium"/>
                <a:cs typeface="Exo 2 Medium"/>
                <a:sym typeface="Exo 2 Medium"/>
              </a:rPr>
              <a:t>Para começarmos, por favor: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uma folha de atividades na entrada da sala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Sente-se no círculo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/>
              <a:t>Pegue um lápis ou uma caneta</a:t>
            </a:r>
            <a:endParaRPr sz="1800"/>
          </a:p>
        </p:txBody>
      </p:sp>
      <p:cxnSp>
        <p:nvCxnSpPr>
          <p:cNvPr id="233" name="Google Shape;233;p40"/>
          <p:cNvCxnSpPr/>
          <p:nvPr/>
        </p:nvCxnSpPr>
        <p:spPr>
          <a:xfrm>
            <a:off x="3162252" y="3363650"/>
            <a:ext cx="0" cy="1188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4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/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9190C"/>
                </a:solidFill>
                <a:latin typeface="Exo 2"/>
                <a:ea typeface="Exo 2"/>
                <a:cs typeface="Exo 2"/>
                <a:sym typeface="Exo 2"/>
              </a:rPr>
              <a:t>Os objetivos da reunião são:</a:t>
            </a:r>
            <a:endParaRPr b="1">
              <a:solidFill>
                <a:srgbClr val="49190C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Revisar as estratégias das reuniões anteriores;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Promover a troca de experiências em relação às três práticas entre os professores;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Promover a auto reflexão sobre as práticas;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Identificar pontos de melhoria.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0" name="Google Shape;240;p4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da Reunião</a:t>
            </a:r>
            <a:endParaRPr/>
          </a:p>
        </p:txBody>
      </p:sp>
      <p:sp>
        <p:nvSpPr>
          <p:cNvPr id="241" name="Google Shape;241;p4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Papo Rápido - Instruções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</a:t>
            </a:r>
            <a:endParaRPr>
              <a:solidFill>
                <a:srgbClr val="75707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248" name="Google Shape;248;p42"/>
          <p:cNvSpPr txBox="1"/>
          <p:nvPr>
            <p:ph idx="2" type="subTitle"/>
          </p:nvPr>
        </p:nvSpPr>
        <p:spPr>
          <a:xfrm>
            <a:off x="2165250" y="809700"/>
            <a:ext cx="7861500" cy="523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Formem duplas:</a:t>
            </a:r>
            <a:endParaRPr>
              <a:solidFill>
                <a:srgbClr val="49190C"/>
              </a:solidFill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2 minutos: Professor(a) A apresenta suas percepções</a:t>
            </a:r>
            <a:endParaRPr>
              <a:solidFill>
                <a:srgbClr val="49190C"/>
              </a:solidFill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Font typeface="Exo 2 Light"/>
              <a:buChar char="○"/>
            </a:pPr>
            <a:r>
              <a:rPr lang="pt-BR" sz="22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Professor(a) B ouve</a:t>
            </a:r>
            <a:endParaRPr sz="22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2 minutos: Professor(a) B apresenta suas percepções</a:t>
            </a:r>
            <a:endParaRPr>
              <a:solidFill>
                <a:srgbClr val="49190C"/>
              </a:solidFill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Font typeface="Exo 2 Light"/>
              <a:buChar char="○"/>
            </a:pPr>
            <a:r>
              <a:rPr lang="pt-BR" sz="22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Professor(a) A ouve</a:t>
            </a:r>
            <a:endParaRPr sz="22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Perguntas de Reflexão: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Qual estratégia você mais gostou? Por que?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Qual das atividades teve a melhor resposta entre os alunos? Por que?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54" name="Google Shape;254;p4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Papo Rápido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O que você viu e ouviu dos alunos que foi positivo?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O que você viu e ouviu que poderia ser melhor?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1" name="Google Shape;261;p4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reflexão individual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/>
              <a:t>Acolhimento Diário </a:t>
            </a:r>
            <a:endParaRPr/>
          </a:p>
        </p:txBody>
      </p:sp>
      <p:sp>
        <p:nvSpPr>
          <p:cNvPr id="262" name="Google Shape;262;p4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Nas mesmas duplas: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2 minutos: Professor(a) A compartilha suas respostas</a:t>
            </a:r>
            <a:endParaRPr>
              <a:solidFill>
                <a:srgbClr val="49190C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Font typeface="Exo 2 Light"/>
              <a:buChar char="○"/>
            </a:pPr>
            <a:r>
              <a:rPr lang="pt-BR" sz="22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Professor(a) B ouve</a:t>
            </a:r>
            <a:endParaRPr sz="22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2 minutos: Professor(a) B compartilha suas respostas</a:t>
            </a:r>
            <a:endParaRPr>
              <a:solidFill>
                <a:srgbClr val="49190C"/>
              </a:solidFill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Font typeface="Exo 2 Light"/>
              <a:buChar char="○"/>
            </a:pPr>
            <a:r>
              <a:rPr lang="pt-BR" sz="22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Professor(a) A ouve</a:t>
            </a:r>
            <a:endParaRPr sz="22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sp>
        <p:nvSpPr>
          <p:cNvPr id="268" name="Google Shape;268;p4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Papo Rápido - Acolhimento Diário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O que você viu e ouviu dos alunos que foi positivo?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O que você viu e ouviu que poderia ser melhor?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75" name="Google Shape;275;p4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276" name="Google Shape;276;p4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reflexão individual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/>
              <a:t>Combinados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232323"/>
      </a:dk1>
      <a:lt1>
        <a:srgbClr val="FFFFFF"/>
      </a:lt1>
      <a:dk2>
        <a:srgbClr val="44546A"/>
      </a:dk2>
      <a:lt2>
        <a:srgbClr val="E7E6E6"/>
      </a:lt2>
      <a:accent1>
        <a:srgbClr val="DD3E4E"/>
      </a:accent1>
      <a:accent2>
        <a:srgbClr val="FF815F"/>
      </a:accent2>
      <a:accent3>
        <a:srgbClr val="85D2D6"/>
      </a:accent3>
      <a:accent4>
        <a:srgbClr val="FDE37E"/>
      </a:accent4>
      <a:accent5>
        <a:srgbClr val="3FAF77"/>
      </a:accent5>
      <a:accent6>
        <a:srgbClr val="232323"/>
      </a:accent6>
      <a:hlink>
        <a:srgbClr val="85D2D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