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Exo 2 Light"/>
      <p:regular r:id="rId25"/>
      <p:bold r:id="rId26"/>
      <p:italic r:id="rId27"/>
      <p:boldItalic r:id="rId28"/>
    </p:embeddedFont>
    <p:embeddedFont>
      <p:font typeface="Gothic A1"/>
      <p:regular r:id="rId29"/>
      <p:bold r:id="rId30"/>
    </p:embeddedFont>
    <p:embeddedFont>
      <p:font typeface="Exo 2 Medium"/>
      <p:regular r:id="rId31"/>
      <p:bold r:id="rId32"/>
      <p:italic r:id="rId33"/>
      <p:boldItalic r:id="rId34"/>
    </p:embeddedFont>
    <p:embeddedFont>
      <p:font typeface="Exo 2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xo2Light-bold.fntdata"/><Relationship Id="rId25" Type="http://schemas.openxmlformats.org/officeDocument/2006/relationships/font" Target="fonts/Exo2Light-regular.fntdata"/><Relationship Id="rId28" Type="http://schemas.openxmlformats.org/officeDocument/2006/relationships/font" Target="fonts/Exo2Light-boldItalic.fntdata"/><Relationship Id="rId27" Type="http://schemas.openxmlformats.org/officeDocument/2006/relationships/font" Target="fonts/Exo2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othicA1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xo2Medium-regular.fntdata"/><Relationship Id="rId30" Type="http://schemas.openxmlformats.org/officeDocument/2006/relationships/font" Target="fonts/GothicA1-bold.fntdata"/><Relationship Id="rId11" Type="http://schemas.openxmlformats.org/officeDocument/2006/relationships/slide" Target="slides/slide7.xml"/><Relationship Id="rId33" Type="http://schemas.openxmlformats.org/officeDocument/2006/relationships/font" Target="fonts/Exo2Medium-italic.fntdata"/><Relationship Id="rId10" Type="http://schemas.openxmlformats.org/officeDocument/2006/relationships/slide" Target="slides/slide6.xml"/><Relationship Id="rId32" Type="http://schemas.openxmlformats.org/officeDocument/2006/relationships/font" Target="fonts/Exo2Medium-bold.fntdata"/><Relationship Id="rId13" Type="http://schemas.openxmlformats.org/officeDocument/2006/relationships/slide" Target="slides/slide9.xml"/><Relationship Id="rId35" Type="http://schemas.openxmlformats.org/officeDocument/2006/relationships/font" Target="fonts/Exo2-regular.fntdata"/><Relationship Id="rId12" Type="http://schemas.openxmlformats.org/officeDocument/2006/relationships/slide" Target="slides/slide8.xml"/><Relationship Id="rId34" Type="http://schemas.openxmlformats.org/officeDocument/2006/relationships/font" Target="fonts/Exo2Medium-boldItalic.fntdata"/><Relationship Id="rId15" Type="http://schemas.openxmlformats.org/officeDocument/2006/relationships/slide" Target="slides/slide11.xml"/><Relationship Id="rId37" Type="http://schemas.openxmlformats.org/officeDocument/2006/relationships/font" Target="fonts/Exo2-italic.fntdata"/><Relationship Id="rId14" Type="http://schemas.openxmlformats.org/officeDocument/2006/relationships/slide" Target="slides/slide10.xml"/><Relationship Id="rId36" Type="http://schemas.openxmlformats.org/officeDocument/2006/relationships/font" Target="fonts/Exo2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Exo2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6dab74cf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36dab74cfe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6dab74cf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36dab74cfe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6dab74cf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36dab74cfe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6dab74cf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36dab74cfe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6dab74cf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36dab74cfe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6dab74cf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36dab74cfe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6dab74cfe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36dab74cfe_1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6dab74cfe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36dab74cfe_1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6dab74cfe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36dab74cfe_1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dab74c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36dab74cf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6dab74c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36dab74cfe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6dab74cf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36dab74cfe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Não é a primeira vez que, ao longo da semana, os alunos estão utilizando o celular em sala, respondendo mensagens durante a aula. Você chama a atenção deles e um aluno responde: </a:t>
            </a:r>
            <a:r>
              <a:rPr i="1"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“Mas, professora, outro dia você atendeu o celular enquanto a gente fazia exercícios”</a:t>
            </a: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05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Em sala de aula, você pede para que alunos leiam um poema (EF12LP05). Um dos alunos é um imigrante recém-chegado de um país latino-americano.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Ele ainda tem dificuldades com o português mas mesmo assim se dispôs prontamente a ler. Ao mesmo tempo, um grupo de alunos começa a rir do sotaque deste aluno e das palavras que ele tem dificuldade em pronunciar.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06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Formem duplas: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Vocês terão 3 minutos cada para compartilhar sua visão para cada situação com seu colega.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Preparação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A terá 3 minutos para apresentar a sua dupla a suas escolhas.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Nesse momento o professor B irá apenas ouvir.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outro integrante da dupla terá 3 minutos para apresentar suas escolhas.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Agora discutam sobre as visões de cada um.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A e Professor B terão 3 minutos para trocar suas conclusões.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Agora troquem de pares.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das duplas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A terá 3 minutos para apresentar a sua dupla a suas escolhas.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Nesse momento o professor B irá apenas ouvir.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outro integrante da dupla terá 3 minutos para apresentar suas escolhas.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2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Agora troquem as visões entre si.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A e Professor B terão 3 minutos para trocar suas conclusões.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2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503700" y="3181050"/>
            <a:ext cx="111846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/>
              <a:t>Acolhimento diário, Combinados, Atividade Zero, Ação e Reação, Reforço Positivo, e Espelho.</a:t>
            </a:r>
            <a:endParaRPr/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você se sentiu ouvindo as diferentes propostas dos outros professores?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que você aprendeu sobre a escolha das estratégias em cada situação?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escolher cada estratégia para cada situação?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6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2</a:t>
            </a:r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Pegue uma folha de atividades e uma tarjeta de papel na entrada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Sente-se em qualquer lugar do círculo</a:t>
            </a:r>
            <a:endParaRPr sz="1800"/>
          </a:p>
        </p:txBody>
      </p:sp>
      <p:cxnSp>
        <p:nvCxnSpPr>
          <p:cNvPr id="70" name="Google Shape;70;p12"/>
          <p:cNvCxnSpPr/>
          <p:nvPr/>
        </p:nvCxnSpPr>
        <p:spPr>
          <a:xfrm>
            <a:off x="3162252" y="3363650"/>
            <a:ext cx="0" cy="1188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Revisar as estratégias das reuniões anteriores;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Promover a troca de experiências em relação às três últimas práticas entre os professores; 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Promover a autorreflexão sobre as práticas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Identificar pontos de melhoria.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77" name="Google Shape;77;p1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Iremos apresentar 6 situações diferentes. Em cada uma delas você deverá analisar a situação-problema e refletir qual ou quais estratégias propõe para intervir em cada uma das situações. 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Utilize a folha de atividade para responder com uma ou mais estratégia.  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Não há resposta certa, uma situação pode levar a diferentes abordagens e estratégias: essa é a reflexão mais importante hoje.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84" name="Google Shape;84;p1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Instruções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Uma aula de matemática sobre o cálculo com frações (EF07MA12). Você, como professor, explicou à turma que agora é hora de realizarem individualmente o exercício que você disponibilizou a eles – na lousa ou numa folha de papel.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Os alunos começam a fazer a atividade, mas você nota que um grupo de alunos está distraído e conversando alto entre si. Ao se aproximar, você percebe que eles não têm clareza do que deve ser feito.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01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Em nossa aula de geografia iremos falar sobre como medir distâncias e escalas numéricas em mapas (EF06GE08). Você preparou uma explicação na lousa sobre o uso de distância e o cálculo de escalas em um mapa.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Um dos alunos levanta a mão e pergunta por que ele precisa aprender isso no mapa. Outro aluno o interrompe e diz: </a:t>
            </a:r>
            <a:r>
              <a:rPr i="1"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Professora, meu celular tem um aplicativo de mapas chamado Google Maps, como eu faço para calcular essas distâncias nele?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02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Você é um novo professor ou uma nova professora de uma turma.  Você assumiu a turma no meio do aluno letivo depois que o outro professor se mudou de cidade e não pode mais lecionar naquela escola.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Os alunos tinham um carinho muito grande pelo outro professor e, na primeira semana, você percebe bastante resistência deles com a sua abordagem.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03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Você pediu para que os alunos trouxessem jornais e materiais de revistas para uma discussão em sala sobre mudanças climáticas (EF69LP32).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Todos os alunos trouxeram seus materiais, sem exceção. A aula começa com bastante distração pois eles estão ansiosos em poder ver, em sala, uma discussão que acompanham na TV sem poder entender muito. Eles falam alto e você tem bastante dificuldade em dominar a atenção deles.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04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