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Exo 2 Light"/>
      <p:regular r:id="rId21"/>
      <p:bold r:id="rId22"/>
      <p:italic r:id="rId23"/>
      <p:boldItalic r:id="rId24"/>
    </p:embeddedFont>
    <p:embeddedFont>
      <p:font typeface="Gothic A1"/>
      <p:regular r:id="rId25"/>
      <p:bold r:id="rId26"/>
    </p:embeddedFont>
    <p:embeddedFont>
      <p:font typeface="Gothic A1 Black"/>
      <p:bold r:id="rId27"/>
    </p:embeddedFont>
    <p:embeddedFont>
      <p:font typeface="Exo 2 Medium"/>
      <p:regular r:id="rId28"/>
      <p:bold r:id="rId29"/>
      <p:italic r:id="rId30"/>
      <p:boldItalic r:id="rId31"/>
    </p:embeddedFont>
    <p:embeddedFont>
      <p:font typeface="Exo 2"/>
      <p:regular r:id="rId32"/>
      <p:bold r:id="rId33"/>
      <p:italic r:id="rId34"/>
      <p:boldItalic r:id="rId35"/>
    </p:embeddedFont>
    <p:embeddedFont>
      <p:font typeface="Gothic A1 Light"/>
      <p:regular r:id="rId36"/>
      <p:bold r:id="rId37"/>
    </p:embeddedFont>
    <p:embeddedFont>
      <p:font typeface="Gothic A1 ExtraBold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xo2Light-bold.fntdata"/><Relationship Id="rId21" Type="http://schemas.openxmlformats.org/officeDocument/2006/relationships/font" Target="fonts/Exo2Light-regular.fntdata"/><Relationship Id="rId24" Type="http://schemas.openxmlformats.org/officeDocument/2006/relationships/font" Target="fonts/Exo2Light-boldItalic.fntdata"/><Relationship Id="rId23" Type="http://schemas.openxmlformats.org/officeDocument/2006/relationships/font" Target="fonts/Exo2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othicA1-bold.fntdata"/><Relationship Id="rId25" Type="http://schemas.openxmlformats.org/officeDocument/2006/relationships/font" Target="fonts/GothicA1-regular.fntdata"/><Relationship Id="rId28" Type="http://schemas.openxmlformats.org/officeDocument/2006/relationships/font" Target="fonts/Exo2Medium-regular.fntdata"/><Relationship Id="rId27" Type="http://schemas.openxmlformats.org/officeDocument/2006/relationships/font" Target="fonts/GothicA1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2Medium-boldItalic.fntdata"/><Relationship Id="rId30" Type="http://schemas.openxmlformats.org/officeDocument/2006/relationships/font" Target="fonts/Exo2Medium-italic.fntdata"/><Relationship Id="rId11" Type="http://schemas.openxmlformats.org/officeDocument/2006/relationships/slide" Target="slides/slide6.xml"/><Relationship Id="rId33" Type="http://schemas.openxmlformats.org/officeDocument/2006/relationships/font" Target="fonts/Exo2-bold.fntdata"/><Relationship Id="rId10" Type="http://schemas.openxmlformats.org/officeDocument/2006/relationships/slide" Target="slides/slide5.xml"/><Relationship Id="rId32" Type="http://schemas.openxmlformats.org/officeDocument/2006/relationships/font" Target="fonts/Exo2-regular.fntdata"/><Relationship Id="rId13" Type="http://schemas.openxmlformats.org/officeDocument/2006/relationships/slide" Target="slides/slide8.xml"/><Relationship Id="rId35" Type="http://schemas.openxmlformats.org/officeDocument/2006/relationships/font" Target="fonts/Exo2-boldItalic.fntdata"/><Relationship Id="rId12" Type="http://schemas.openxmlformats.org/officeDocument/2006/relationships/slide" Target="slides/slide7.xml"/><Relationship Id="rId34" Type="http://schemas.openxmlformats.org/officeDocument/2006/relationships/font" Target="fonts/Exo2-italic.fntdata"/><Relationship Id="rId15" Type="http://schemas.openxmlformats.org/officeDocument/2006/relationships/slide" Target="slides/slide10.xml"/><Relationship Id="rId37" Type="http://schemas.openxmlformats.org/officeDocument/2006/relationships/font" Target="fonts/GothicA1Light-bold.fntdata"/><Relationship Id="rId14" Type="http://schemas.openxmlformats.org/officeDocument/2006/relationships/slide" Target="slides/slide9.xml"/><Relationship Id="rId36" Type="http://schemas.openxmlformats.org/officeDocument/2006/relationships/font" Target="fonts/GothicA1Light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GothicA1Extra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64d632b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64d632bd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64d632b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364d632bd3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8e9a4dc8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38e9a4dc86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8e9a4dc8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38e9a4dc86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a0e6b979a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3a0e6b979a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3a0e6b979a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028d8cc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6028d8cc7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4d632b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64d632bd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414276" y="13076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8dhjGMmM3nYOnSd5ARBgOJAL8nnx5yPj/view" TargetMode="Externa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Respondam a pergunta 3 da folha de atividades.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2" name="Google Shape;282;p4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Peguem a sua folha de planejamento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Sentem-se duplas, de preferência da mesma disciplina ou área do conhecimento, se aplicável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9" name="Google Shape;289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 em duplas: instruções</a:t>
            </a:r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Vocês têm 12 minutos para realizar a atividade!</a:t>
            </a:r>
            <a:endParaRPr>
              <a:solidFill>
                <a:srgbClr val="49190C"/>
              </a:solidFill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4 minutos para a análise individual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4 minutos para a devolutiva do(a) Professor(a) A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4 minutos para a devolutiva do(a) Professor(a) B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 em duplas</a:t>
            </a: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vocês se sentiram ao realizar a dinâmica?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303" name="Google Shape;303;p50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Respondam às questões 4 e 5 da folha de atividades.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310" name="Google Shape;310;p5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e compartilhamento de aprendizados</a:t>
            </a:r>
            <a:endParaRPr/>
          </a:p>
        </p:txBody>
      </p:sp>
      <p:sp>
        <p:nvSpPr>
          <p:cNvPr id="318" name="Google Shape;318;p52"/>
          <p:cNvSpPr txBox="1"/>
          <p:nvPr>
            <p:ph idx="1" type="subTitle"/>
          </p:nvPr>
        </p:nvSpPr>
        <p:spPr>
          <a:xfrm>
            <a:off x="820725" y="2917250"/>
            <a:ext cx="81525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Vamos fazer uma lista em conjunto!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Quais foram os pontos importantes da reunião?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pt-BR"/>
              <a:t>Quais formas vocês enxergam para melhorar a prática?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503050" y="3230913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Excelência Acolhedora</a:t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uma folha de atividades na entrada da sala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Responda, individualmente, às 2 primeiras questões da folha de atividades.</a:t>
            </a:r>
            <a:endParaRPr sz="1800"/>
          </a:p>
        </p:txBody>
      </p:sp>
      <p:sp>
        <p:nvSpPr>
          <p:cNvPr id="230" name="Google Shape;230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1" name="Google Shape;231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2" name="Google Shape;232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8</a:t>
            </a:r>
            <a:endParaRPr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1495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idx="2" type="subTitle"/>
          </p:nvPr>
        </p:nvSpPr>
        <p:spPr>
          <a:xfrm>
            <a:off x="2280275" y="745950"/>
            <a:ext cx="7861500" cy="5366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Separem-se em 3 grupos (A, B, C)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Atentem-se à explicação do Coordenador (são diferentes para cada grupo)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Vocês terão 7 minutos para realizar a atividade!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0" name="Google Shape;240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Vivência: instruções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Discutam o tema que foi pedido.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Vocês têm 7 minutos!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Vivência: atividade em grupo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7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Cada grupo terá 1 minuto para apresentar as suas conclusões!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54" name="Google Shape;254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Apresentações</a:t>
            </a: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2" type="subTitle"/>
          </p:nvPr>
        </p:nvSpPr>
        <p:spPr>
          <a:xfrm>
            <a:off x="1923900" y="0"/>
            <a:ext cx="8344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os três temas podem coexistir em uma sala de aula?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 objetivo da nossa reunião hoje é que todo mundo saia daqui sabendo: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Apresentar e discutir uma estratégia para usar ao longo de uma aula:</a:t>
            </a:r>
            <a:endParaRPr>
              <a:solidFill>
                <a:srgbClr val="49190C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Estratégia Didática 8: Excelência Acolhedora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Praticar a estratégia discutida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Incluir em um planejamento de aula conceitos aprendidos na reunião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pic>
        <p:nvPicPr>
          <p:cNvPr id="275" name="Google Shape;275;p46" title="Cópia de Aula 08 - V2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750" y="1228250"/>
            <a:ext cx="8496499" cy="477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6"/>
          <p:cNvSpPr txBox="1"/>
          <p:nvPr>
            <p:ph type="title"/>
          </p:nvPr>
        </p:nvSpPr>
        <p:spPr>
          <a:xfrm>
            <a:off x="150" y="342075"/>
            <a:ext cx="12192000" cy="70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/>
              <a:t>Estratégia Didática 8: Excelência Acolhedora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